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59" r:id="rId4"/>
    <p:sldId id="267" r:id="rId5"/>
    <p:sldId id="261" r:id="rId6"/>
    <p:sldId id="265" r:id="rId7"/>
    <p:sldId id="258" r:id="rId8"/>
    <p:sldId id="274" r:id="rId9"/>
    <p:sldId id="275" r:id="rId10"/>
    <p:sldId id="271" r:id="rId11"/>
    <p:sldId id="272" r:id="rId12"/>
    <p:sldId id="276" r:id="rId13"/>
    <p:sldId id="273" r:id="rId14"/>
    <p:sldId id="260" r:id="rId15"/>
    <p:sldId id="262" r:id="rId16"/>
    <p:sldId id="266" r:id="rId17"/>
    <p:sldId id="263" r:id="rId18"/>
    <p:sldId id="277" r:id="rId19"/>
    <p:sldId id="278" r:id="rId20"/>
    <p:sldId id="268" r:id="rId21"/>
    <p:sldId id="264" r:id="rId22"/>
    <p:sldId id="270" r:id="rId23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635"/>
    <a:srgbClr val="9EFF29"/>
    <a:srgbClr val="C80064"/>
    <a:srgbClr val="C33A1F"/>
    <a:srgbClr val="0000CC"/>
    <a:srgbClr val="FF2549"/>
    <a:srgbClr val="007033"/>
    <a:srgbClr val="D6370C"/>
    <a:srgbClr val="1D3A00"/>
    <a:srgbClr val="FF856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5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152705" cy="15270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D18E60-4300-4729-A0D7-6AB984C3922D}" type="datetimeFigureOut">
              <a:rPr lang="en-US" smtClean="0"/>
              <a:t>6/1/2022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533E96-F078-4B3D-A8F4-F1AF21EBC3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3001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350B06-B074-48FC-8CFD-53D2CD8FB95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5968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86696" y="1998408"/>
            <a:ext cx="8229600" cy="1688688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r">
              <a:defRPr sz="3600">
                <a:solidFill>
                  <a:srgbClr val="002060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6696" y="3716591"/>
            <a:ext cx="8229600" cy="678426"/>
          </a:xfrm>
        </p:spPr>
        <p:txBody>
          <a:bodyPr>
            <a:normAutofit/>
          </a:bodyPr>
          <a:lstStyle>
            <a:lvl1pPr marL="0" indent="0" algn="r">
              <a:buNone/>
              <a:defRPr sz="2800" b="0" i="0">
                <a:solidFill>
                  <a:srgbClr val="9EFF29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6/1/2022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8751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6/1/2022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607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6/1/2022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6657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6/1/2022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E:\websites\free-power-point-templates\2012\logos.png">
            <a:extLst>
              <a:ext uri="{FF2B5EF4-FFF2-40B4-BE49-F238E27FC236}">
                <a16:creationId xmlns:a16="http://schemas.microsoft.com/office/drawing/2014/main" id="{08B89D22-1D6E-450B-881F-4D2A4C527F7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08475" y="2326213"/>
            <a:ext cx="1463784" cy="5269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36099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6695" y="253834"/>
            <a:ext cx="8259098" cy="763526"/>
          </a:xfrm>
        </p:spPr>
        <p:txBody>
          <a:bodyPr>
            <a:normAutofit/>
          </a:bodyPr>
          <a:lstStyle>
            <a:lvl1pPr algn="r">
              <a:defRPr sz="3600" baseline="0">
                <a:solidFill>
                  <a:srgbClr val="00206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3714" y="1275736"/>
            <a:ext cx="8246070" cy="3502740"/>
          </a:xfrm>
        </p:spPr>
        <p:txBody>
          <a:bodyPr/>
          <a:lstStyle>
            <a:lvl1pPr algn="l">
              <a:defRPr sz="2800">
                <a:solidFill>
                  <a:schemeClr val="tx1"/>
                </a:solidFill>
              </a:defRPr>
            </a:lvl1pPr>
            <a:lvl2pPr algn="l">
              <a:defRPr>
                <a:solidFill>
                  <a:schemeClr val="tx1"/>
                </a:solidFill>
              </a:defRPr>
            </a:lvl2pPr>
            <a:lvl3pPr algn="l">
              <a:defRPr>
                <a:solidFill>
                  <a:schemeClr val="tx1"/>
                </a:solidFill>
              </a:defRPr>
            </a:lvl3pPr>
            <a:lvl4pPr algn="l">
              <a:defRPr>
                <a:solidFill>
                  <a:schemeClr val="tx1"/>
                </a:solidFill>
              </a:defRPr>
            </a:lvl4pPr>
            <a:lvl5pPr algn="l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6/1/2022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4713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0536" y="539272"/>
            <a:ext cx="6695352" cy="725349"/>
          </a:xfrm>
        </p:spPr>
        <p:txBody>
          <a:bodyPr>
            <a:normAutofit/>
          </a:bodyPr>
          <a:lstStyle>
            <a:lvl1pPr algn="l">
              <a:defRPr sz="3600">
                <a:solidFill>
                  <a:srgbClr val="00206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76284" y="1268361"/>
            <a:ext cx="6717890" cy="3420136"/>
          </a:xfrm>
        </p:spPr>
        <p:txBody>
          <a:bodyPr/>
          <a:lstStyle>
            <a:lvl1pPr>
              <a:defRPr sz="28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6/1/2022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3913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6/1/2022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4415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6/1/2022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7918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2693" y="227402"/>
            <a:ext cx="8093365" cy="763525"/>
          </a:xfrm>
        </p:spPr>
        <p:txBody>
          <a:bodyPr>
            <a:normAutofit/>
          </a:bodyPr>
          <a:lstStyle>
            <a:lvl1pPr algn="r">
              <a:defRPr sz="3600" baseline="0">
                <a:solidFill>
                  <a:srgbClr val="00206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2131" y="1500663"/>
            <a:ext cx="4040188" cy="479822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2131" y="1973060"/>
            <a:ext cx="4040188" cy="2276294"/>
          </a:xfrm>
        </p:spPr>
        <p:txBody>
          <a:bodyPr/>
          <a:lstStyle>
            <a:lvl1pPr algn="ctr">
              <a:defRPr sz="2400">
                <a:solidFill>
                  <a:schemeClr val="tx1"/>
                </a:solidFill>
              </a:defRPr>
            </a:lvl1pPr>
            <a:lvl2pPr algn="ctr">
              <a:defRPr sz="2000">
                <a:solidFill>
                  <a:schemeClr val="tx1"/>
                </a:solidFill>
              </a:defRPr>
            </a:lvl2pPr>
            <a:lvl3pPr algn="ctr">
              <a:defRPr sz="1800">
                <a:solidFill>
                  <a:schemeClr val="tx1"/>
                </a:solidFill>
              </a:defRPr>
            </a:lvl3pPr>
            <a:lvl4pPr algn="ctr">
              <a:defRPr sz="1600">
                <a:solidFill>
                  <a:schemeClr val="tx1"/>
                </a:solidFill>
              </a:defRPr>
            </a:lvl4pPr>
            <a:lvl5pPr algn="ctr"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57252" y="1500663"/>
            <a:ext cx="4041775" cy="479822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57252" y="1973060"/>
            <a:ext cx="4041775" cy="2276294"/>
          </a:xfrm>
        </p:spPr>
        <p:txBody>
          <a:bodyPr/>
          <a:lstStyle>
            <a:lvl1pPr algn="ctr">
              <a:defRPr sz="2400">
                <a:solidFill>
                  <a:schemeClr val="tx1"/>
                </a:solidFill>
              </a:defRPr>
            </a:lvl1pPr>
            <a:lvl2pPr algn="ctr">
              <a:defRPr sz="2000">
                <a:solidFill>
                  <a:schemeClr val="tx1"/>
                </a:solidFill>
              </a:defRPr>
            </a:lvl2pPr>
            <a:lvl3pPr algn="ctr">
              <a:defRPr sz="1800">
                <a:solidFill>
                  <a:schemeClr val="tx1"/>
                </a:solidFill>
              </a:defRPr>
            </a:lvl3pPr>
            <a:lvl4pPr algn="ctr">
              <a:defRPr sz="1600">
                <a:solidFill>
                  <a:schemeClr val="tx1"/>
                </a:solidFill>
              </a:defRPr>
            </a:lvl4pPr>
            <a:lvl5pPr algn="ctr"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6/1/2022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911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6/1/2022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7731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6/1/2022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8640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6/1/2022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4526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74F12-AA26-4AC8-9962-C36BB8F32554}" type="datetimeFigureOut">
              <a:rPr lang="en-US" smtClean="0"/>
              <a:pPr/>
              <a:t>6/1/2022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E867DF-3DCA-4725-94F0-F2B6BD747A82}"/>
              </a:ext>
            </a:extLst>
          </p:cNvPr>
          <p:cNvSpPr txBox="1"/>
          <p:nvPr userDrawn="1"/>
        </p:nvSpPr>
        <p:spPr>
          <a:xfrm>
            <a:off x="-9150" y="5213747"/>
            <a:ext cx="83896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This presentation uses a free template provided by FPPT.com</a:t>
            </a:r>
          </a:p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www.free-power-point-templates.com</a:t>
            </a:r>
          </a:p>
        </p:txBody>
      </p:sp>
    </p:spTree>
    <p:extLst>
      <p:ext uri="{BB962C8B-B14F-4D97-AF65-F5344CB8AC3E}">
        <p14:creationId xmlns:p14="http://schemas.microsoft.com/office/powerpoint/2010/main" val="1944039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33206" y="3560238"/>
            <a:ext cx="8192728" cy="144533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Smart Home System 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9203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448648" y="404203"/>
            <a:ext cx="6695352" cy="725349"/>
          </a:xfrm>
        </p:spPr>
        <p:txBody>
          <a:bodyPr anchor="ctr">
            <a:normAutofit/>
          </a:bodyPr>
          <a:lstStyle/>
          <a:p>
            <a:r>
              <a:rPr lang="en-US" dirty="0"/>
              <a:t>Classic Bluetooth VS BLE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2C5AEDD-B906-6BD1-8ED1-EC21783ADF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80956" y="1253847"/>
            <a:ext cx="3232029" cy="3420136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41195869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878993"/>
            <a:ext cx="8229600" cy="857250"/>
          </a:xfrm>
        </p:spPr>
        <p:txBody>
          <a:bodyPr anchor="ctr">
            <a:normAutofit/>
          </a:bodyPr>
          <a:lstStyle/>
          <a:p>
            <a:r>
              <a:rPr lang="en-US" sz="2800" dirty="0"/>
              <a:t>BLE Architecture</a:t>
            </a:r>
          </a:p>
        </p:txBody>
      </p:sp>
      <p:pic>
        <p:nvPicPr>
          <p:cNvPr id="3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id="{2517476A-017B-0E2E-7F34-0ADDBF6FBD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704435"/>
            <a:ext cx="4038600" cy="3039046"/>
          </a:xfrm>
          <a:prstGeom prst="rect">
            <a:avLst/>
          </a:prstGeom>
          <a:noFill/>
        </p:spPr>
      </p:pic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1E57D3BA-BC15-3BE4-BB74-8914FC8366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543049"/>
            <a:ext cx="4038600" cy="3394472"/>
          </a:xfrm>
        </p:spPr>
        <p:txBody>
          <a:bodyPr/>
          <a:lstStyle/>
          <a:p>
            <a:r>
              <a:rPr lang="en-US" dirty="0"/>
              <a:t>Physical layer</a:t>
            </a:r>
          </a:p>
          <a:p>
            <a:pPr lvl="1"/>
            <a:r>
              <a:rPr lang="en-US" dirty="0"/>
              <a:t>Operates in ISM band 2.4GHz in 40 channels</a:t>
            </a:r>
          </a:p>
          <a:p>
            <a:r>
              <a:rPr lang="en-US" dirty="0"/>
              <a:t>Critical part is GAP and GATT</a:t>
            </a:r>
          </a:p>
        </p:txBody>
      </p:sp>
    </p:spTree>
    <p:extLst>
      <p:ext uri="{BB962C8B-B14F-4D97-AF65-F5344CB8AC3E}">
        <p14:creationId xmlns:p14="http://schemas.microsoft.com/office/powerpoint/2010/main" val="11717671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633D5-7C8B-FCE9-FBEC-428CBB0161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6457" y="89774"/>
            <a:ext cx="3650343" cy="857250"/>
          </a:xfrm>
        </p:spPr>
        <p:txBody>
          <a:bodyPr/>
          <a:lstStyle/>
          <a:p>
            <a:r>
              <a:rPr lang="de-DE" dirty="0"/>
              <a:t>GAP</a:t>
            </a:r>
          </a:p>
        </p:txBody>
      </p:sp>
      <p:pic>
        <p:nvPicPr>
          <p:cNvPr id="6" name="Content Placeholder 5" descr="Diagram&#10;&#10;Description automatically generated">
            <a:extLst>
              <a:ext uri="{FF2B5EF4-FFF2-40B4-BE49-F238E27FC236}">
                <a16:creationId xmlns:a16="http://schemas.microsoft.com/office/drawing/2014/main" id="{191B8D33-0100-C1C3-36C5-5A108A5A583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034433"/>
            <a:ext cx="4038600" cy="1725508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847870-5743-970D-80EA-F9951BD30CC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de-DE" dirty="0"/>
              <a:t>Server </a:t>
            </a:r>
            <a:r>
              <a:rPr lang="de-DE" dirty="0" err="1"/>
              <a:t>advertises</a:t>
            </a:r>
            <a:r>
              <a:rPr lang="de-DE" dirty="0"/>
              <a:t> </a:t>
            </a:r>
            <a:r>
              <a:rPr lang="de-DE" dirty="0" err="1"/>
              <a:t>its</a:t>
            </a:r>
            <a:r>
              <a:rPr lang="de-DE" dirty="0"/>
              <a:t> </a:t>
            </a:r>
            <a:r>
              <a:rPr lang="de-DE" dirty="0" err="1"/>
              <a:t>existence</a:t>
            </a:r>
            <a:endParaRPr lang="de-DE" dirty="0"/>
          </a:p>
          <a:p>
            <a:r>
              <a:rPr lang="de-DE" dirty="0"/>
              <a:t>Clients </a:t>
            </a:r>
            <a:r>
              <a:rPr lang="de-DE" dirty="0" err="1"/>
              <a:t>scans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devices</a:t>
            </a:r>
            <a:r>
              <a:rPr lang="de-DE" dirty="0"/>
              <a:t> and </a:t>
            </a:r>
            <a:r>
              <a:rPr lang="de-DE" dirty="0" err="1"/>
              <a:t>establishes</a:t>
            </a:r>
            <a:r>
              <a:rPr lang="de-DE" dirty="0"/>
              <a:t> a </a:t>
            </a:r>
            <a:r>
              <a:rPr lang="de-DE" dirty="0" err="1"/>
              <a:t>connection</a:t>
            </a:r>
            <a:endParaRPr lang="de-DE" dirty="0"/>
          </a:p>
          <a:p>
            <a:r>
              <a:rPr lang="de-DE" dirty="0"/>
              <a:t>Point-</a:t>
            </a:r>
            <a:r>
              <a:rPr lang="de-DE" dirty="0" err="1"/>
              <a:t>to</a:t>
            </a:r>
            <a:r>
              <a:rPr lang="de-DE" dirty="0"/>
              <a:t>-point </a:t>
            </a:r>
            <a:r>
              <a:rPr lang="de-DE" dirty="0" err="1"/>
              <a:t>communication</a:t>
            </a:r>
            <a:endParaRPr lang="de-D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42B319-CEA7-2AB1-F8EF-0EF17C656EAF}"/>
              </a:ext>
            </a:extLst>
          </p:cNvPr>
          <p:cNvSpPr txBox="1"/>
          <p:nvPr/>
        </p:nvSpPr>
        <p:spPr>
          <a:xfrm>
            <a:off x="5783943" y="762358"/>
            <a:ext cx="2576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Generic</a:t>
            </a:r>
            <a:r>
              <a:rPr lang="de-DE" dirty="0"/>
              <a:t> Access Profile</a:t>
            </a:r>
          </a:p>
        </p:txBody>
      </p:sp>
    </p:spTree>
    <p:extLst>
      <p:ext uri="{BB962C8B-B14F-4D97-AF65-F5344CB8AC3E}">
        <p14:creationId xmlns:p14="http://schemas.microsoft.com/office/powerpoint/2010/main" val="14715328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8D142121-8BE9-4319-31BE-03BB267B3C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851865"/>
            <a:ext cx="8229600" cy="857250"/>
          </a:xfrm>
        </p:spPr>
        <p:txBody>
          <a:bodyPr>
            <a:normAutofit/>
          </a:bodyPr>
          <a:lstStyle/>
          <a:p>
            <a:r>
              <a:rPr lang="en-US" sz="2800" dirty="0"/>
              <a:t>Characteristics and Services</a:t>
            </a:r>
          </a:p>
        </p:txBody>
      </p:sp>
      <p:pic>
        <p:nvPicPr>
          <p:cNvPr id="9" name="Content Placeholder 8" descr="Diagram&#10;&#10;Description automatically generated">
            <a:extLst>
              <a:ext uri="{FF2B5EF4-FFF2-40B4-BE49-F238E27FC236}">
                <a16:creationId xmlns:a16="http://schemas.microsoft.com/office/drawing/2014/main" id="{421A2681-5D6C-DAD0-B373-29E37F59DF4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320" y="1543049"/>
            <a:ext cx="3803329" cy="3394472"/>
          </a:xfrm>
          <a:noFill/>
        </p:spPr>
      </p:pic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628308B3-2251-9B2C-6F5F-DCCC56FA1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2001" y="1543049"/>
            <a:ext cx="4038600" cy="339447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Profile is collection of services</a:t>
            </a:r>
          </a:p>
          <a:p>
            <a:r>
              <a:rPr lang="en-US" dirty="0"/>
              <a:t>Service is collection of related information</a:t>
            </a:r>
          </a:p>
          <a:p>
            <a:r>
              <a:rPr lang="en-US" dirty="0"/>
              <a:t>Characteristics is where actual data is stored</a:t>
            </a:r>
          </a:p>
          <a:p>
            <a:r>
              <a:rPr lang="en-US" dirty="0"/>
              <a:t>Descriptor is the metadata about the data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C230B4-CE20-8E16-303E-0D11D17313D6}"/>
              </a:ext>
            </a:extLst>
          </p:cNvPr>
          <p:cNvSpPr txBox="1"/>
          <p:nvPr/>
        </p:nvSpPr>
        <p:spPr>
          <a:xfrm>
            <a:off x="5261429" y="82424"/>
            <a:ext cx="31133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400" dirty="0">
                <a:latin typeface="+mj-lt"/>
              </a:rPr>
              <a:t>GATT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64D8D5-2C3E-FD83-8675-4EDFA81AB886}"/>
              </a:ext>
            </a:extLst>
          </p:cNvPr>
          <p:cNvSpPr txBox="1"/>
          <p:nvPr/>
        </p:nvSpPr>
        <p:spPr>
          <a:xfrm>
            <a:off x="5842000" y="754743"/>
            <a:ext cx="3026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Generic</a:t>
            </a:r>
            <a:r>
              <a:rPr lang="de-DE" dirty="0"/>
              <a:t> Attribute Profile</a:t>
            </a:r>
          </a:p>
        </p:txBody>
      </p:sp>
    </p:spTree>
    <p:extLst>
      <p:ext uri="{BB962C8B-B14F-4D97-AF65-F5344CB8AC3E}">
        <p14:creationId xmlns:p14="http://schemas.microsoft.com/office/powerpoint/2010/main" val="29746497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C11636B-05B1-32A7-4669-20A1186DA579}"/>
              </a:ext>
            </a:extLst>
          </p:cNvPr>
          <p:cNvSpPr txBox="1"/>
          <p:nvPr/>
        </p:nvSpPr>
        <p:spPr>
          <a:xfrm>
            <a:off x="1110341" y="1324436"/>
            <a:ext cx="702300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/>
              <a:t>Reasons Behind It: Why We Chose BLE?</a:t>
            </a:r>
            <a:endParaRPr lang="de-DE" sz="3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1BA08BE-E752-F405-10C4-462D42D4AA14}"/>
              </a:ext>
            </a:extLst>
          </p:cNvPr>
          <p:cNvSpPr txBox="1"/>
          <p:nvPr/>
        </p:nvSpPr>
        <p:spPr>
          <a:xfrm>
            <a:off x="990027" y="2378814"/>
            <a:ext cx="693706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600" b="1" dirty="0">
                <a:latin typeface="arial" panose="020B0604020202020204" pitchFamily="34" charset="0"/>
              </a:rPr>
              <a:t>O</a:t>
            </a:r>
            <a:r>
              <a:rPr lang="en-US" sz="1600" b="1" i="0" dirty="0">
                <a:effectLst/>
                <a:latin typeface="arial" panose="020B0604020202020204" pitchFamily="34" charset="0"/>
              </a:rPr>
              <a:t>ffers very low power consumption - battery life can be very long</a:t>
            </a:r>
          </a:p>
          <a:p>
            <a:pPr marL="285750" indent="-285750">
              <a:buFontTx/>
              <a:buChar char="-"/>
            </a:pPr>
            <a:endParaRPr lang="en-US" sz="1600" b="1" dirty="0">
              <a:latin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r>
              <a:rPr lang="de-DE" sz="1600" b="1" dirty="0" err="1">
                <a:latin typeface="arial" panose="020B0604020202020204" pitchFamily="34" charset="0"/>
              </a:rPr>
              <a:t>C</a:t>
            </a:r>
            <a:r>
              <a:rPr lang="de-DE" sz="1600" b="1" i="0" dirty="0" err="1">
                <a:effectLst/>
                <a:latin typeface="arial" panose="020B0604020202020204" pitchFamily="34" charset="0"/>
              </a:rPr>
              <a:t>heaper</a:t>
            </a:r>
            <a:r>
              <a:rPr lang="de-DE" sz="1600" b="1" i="0" dirty="0">
                <a:effectLst/>
                <a:latin typeface="arial" panose="020B0604020202020204" pitchFamily="34" charset="0"/>
              </a:rPr>
              <a:t> </a:t>
            </a:r>
            <a:r>
              <a:rPr lang="de-DE" sz="1600" b="1" i="0" dirty="0" err="1">
                <a:effectLst/>
                <a:latin typeface="arial" panose="020B0604020202020204" pitchFamily="34" charset="0"/>
              </a:rPr>
              <a:t>cost</a:t>
            </a:r>
            <a:endParaRPr lang="de-DE" sz="1600" b="1" i="0" dirty="0">
              <a:effectLst/>
              <a:latin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endParaRPr lang="de-DE" sz="1600" b="1" dirty="0">
              <a:latin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r>
              <a:rPr lang="de-DE" sz="1600" b="1" i="0" dirty="0" err="1">
                <a:effectLst/>
                <a:latin typeface="arial" panose="020B0604020202020204" pitchFamily="34" charset="0"/>
              </a:rPr>
              <a:t>Suitable</a:t>
            </a:r>
            <a:r>
              <a:rPr lang="de-DE" sz="1600" b="1" i="0" dirty="0">
                <a:effectLst/>
                <a:latin typeface="arial" panose="020B0604020202020204" pitchFamily="34" charset="0"/>
              </a:rPr>
              <a:t> </a:t>
            </a:r>
            <a:r>
              <a:rPr lang="de-DE" sz="1600" b="1" i="0" dirty="0" err="1">
                <a:effectLst/>
                <a:latin typeface="arial" panose="020B0604020202020204" pitchFamily="34" charset="0"/>
              </a:rPr>
              <a:t>range</a:t>
            </a:r>
            <a:r>
              <a:rPr lang="de-DE" sz="1600" b="1" i="0" dirty="0">
                <a:effectLst/>
                <a:latin typeface="arial" panose="020B0604020202020204" pitchFamily="34" charset="0"/>
              </a:rPr>
              <a:t> </a:t>
            </a:r>
            <a:endParaRPr lang="en-US" sz="1600" b="1" i="0" dirty="0">
              <a:effectLst/>
              <a:latin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endParaRPr lang="en-US" sz="1600" b="1" dirty="0">
              <a:latin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r>
              <a:rPr lang="en-US" sz="1600" b="1" dirty="0">
                <a:latin typeface="arial" panose="020B0604020202020204" pitchFamily="34" charset="0"/>
              </a:rPr>
              <a:t>Less Complex - d</a:t>
            </a:r>
            <a:r>
              <a:rPr lang="en-US" sz="1600" b="1" i="0" dirty="0">
                <a:effectLst/>
                <a:latin typeface="arial" panose="020B0604020202020204" pitchFamily="34" charset="0"/>
              </a:rPr>
              <a:t>oes not need to exchange large amounts of data exchange</a:t>
            </a:r>
          </a:p>
          <a:p>
            <a:pPr marL="285750" indent="-285750">
              <a:buFontTx/>
              <a:buChar char="-"/>
            </a:pPr>
            <a:endParaRPr lang="en-US" sz="1600" b="1" dirty="0">
              <a:latin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91006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1186A85-E8B3-16E0-682A-197E6270DDBF}"/>
              </a:ext>
            </a:extLst>
          </p:cNvPr>
          <p:cNvSpPr txBox="1"/>
          <p:nvPr/>
        </p:nvSpPr>
        <p:spPr>
          <a:xfrm>
            <a:off x="1980536" y="383155"/>
            <a:ext cx="6695352" cy="7253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3600" kern="1200" dirty="0">
                <a:solidFill>
                  <a:srgbClr val="00206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rPr>
              <a:t>Use Case Diagram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390D7F34-7360-30B8-116C-036436674A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6515" y="1268361"/>
            <a:ext cx="4915632" cy="356383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7029511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B4DB5-E7D8-2F95-19E7-0B1C78E019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521" y="253834"/>
            <a:ext cx="8259098" cy="763526"/>
          </a:xfrm>
        </p:spPr>
        <p:txBody>
          <a:bodyPr>
            <a:normAutofit/>
          </a:bodyPr>
          <a:lstStyle/>
          <a:p>
            <a:r>
              <a:rPr lang="de-DE" sz="3200" dirty="0" err="1"/>
              <a:t>Requirement</a:t>
            </a:r>
            <a:r>
              <a:rPr lang="de-DE" sz="3200" dirty="0"/>
              <a:t> </a:t>
            </a:r>
            <a:r>
              <a:rPr lang="de-DE" sz="3200" dirty="0" err="1"/>
              <a:t>Diagram</a:t>
            </a:r>
            <a:endParaRPr lang="de-DE" sz="3200" dirty="0"/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CA246B8D-0410-5730-5B12-01B6112308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14" y="1276350"/>
            <a:ext cx="8126139" cy="3613316"/>
          </a:xfrm>
        </p:spPr>
      </p:pic>
    </p:spTree>
    <p:extLst>
      <p:ext uri="{BB962C8B-B14F-4D97-AF65-F5344CB8AC3E}">
        <p14:creationId xmlns:p14="http://schemas.microsoft.com/office/powerpoint/2010/main" val="2448980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90A8939-9F1D-F909-BA58-A1262F217865}"/>
              </a:ext>
            </a:extLst>
          </p:cNvPr>
          <p:cNvSpPr txBox="1"/>
          <p:nvPr/>
        </p:nvSpPr>
        <p:spPr>
          <a:xfrm>
            <a:off x="1962866" y="1248810"/>
            <a:ext cx="458575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2800" dirty="0"/>
              <a:t>Hardware </a:t>
            </a:r>
            <a:r>
              <a:rPr lang="de-DE" sz="2800" dirty="0" err="1"/>
              <a:t>Used</a:t>
            </a:r>
            <a:r>
              <a:rPr lang="de-DE" sz="2800" dirty="0"/>
              <a:t>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D3CFC02-098E-85D7-C287-B1A30B882CA6}"/>
              </a:ext>
            </a:extLst>
          </p:cNvPr>
          <p:cNvSpPr txBox="1"/>
          <p:nvPr/>
        </p:nvSpPr>
        <p:spPr>
          <a:xfrm>
            <a:off x="1643170" y="2461317"/>
            <a:ext cx="582328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de-DE" dirty="0"/>
              <a:t>ESP32</a:t>
            </a:r>
          </a:p>
          <a:p>
            <a:pPr marL="285750" indent="-285750">
              <a:buFontTx/>
              <a:buChar char="-"/>
            </a:pPr>
            <a:r>
              <a:rPr lang="de-DE" dirty="0"/>
              <a:t>LED</a:t>
            </a:r>
          </a:p>
          <a:p>
            <a:pPr marL="285750" indent="-285750">
              <a:buFontTx/>
              <a:buChar char="-"/>
            </a:pPr>
            <a:r>
              <a:rPr lang="de-DE" dirty="0" err="1"/>
              <a:t>Breadboard</a:t>
            </a:r>
            <a:endParaRPr lang="de-DE" dirty="0"/>
          </a:p>
          <a:p>
            <a:pPr marL="285750" indent="-285750">
              <a:buFontTx/>
              <a:buChar char="-"/>
            </a:pPr>
            <a:r>
              <a:rPr lang="de-DE" dirty="0"/>
              <a:t>Mobile Phone (App)</a:t>
            </a:r>
          </a:p>
          <a:p>
            <a:pPr marL="285750" indent="-285750">
              <a:buFontTx/>
              <a:buChar char="-"/>
            </a:pPr>
            <a:r>
              <a:rPr lang="de-DE" dirty="0"/>
              <a:t>Male/</a:t>
            </a:r>
            <a:r>
              <a:rPr lang="de-DE" dirty="0" err="1"/>
              <a:t>Female</a:t>
            </a:r>
            <a:r>
              <a:rPr lang="de-DE" dirty="0"/>
              <a:t> </a:t>
            </a:r>
            <a:r>
              <a:rPr lang="de-DE" dirty="0" err="1"/>
              <a:t>Wires</a:t>
            </a:r>
            <a:endParaRPr lang="de-DE" dirty="0"/>
          </a:p>
          <a:p>
            <a:pPr marL="285750" indent="-285750">
              <a:buFontTx/>
              <a:buChar char="-"/>
            </a:pPr>
            <a:endParaRPr lang="de-DE" dirty="0"/>
          </a:p>
          <a:p>
            <a:pPr marL="285750" indent="-285750">
              <a:buFontTx/>
              <a:buChar char="-"/>
            </a:pPr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311997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F03DB8-128C-B199-2E82-5F7EA1E20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2634" y="-6875"/>
            <a:ext cx="3561347" cy="1141281"/>
          </a:xfrm>
        </p:spPr>
        <p:txBody>
          <a:bodyPr>
            <a:normAutofit/>
          </a:bodyPr>
          <a:lstStyle/>
          <a:p>
            <a:r>
              <a:rPr lang="de-DE" sz="2800" dirty="0"/>
              <a:t>Coding In </a:t>
            </a:r>
            <a:r>
              <a:rPr lang="de-DE" sz="2800"/>
              <a:t>BLE VS </a:t>
            </a:r>
            <a:br>
              <a:rPr lang="de-DE" sz="2800" dirty="0"/>
            </a:br>
            <a:r>
              <a:rPr lang="de-DE" sz="2800" dirty="0"/>
              <a:t>Classic Bluetooth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219FB83-E391-A955-10F5-92B1F4DC52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9142" y="1211242"/>
            <a:ext cx="2823965" cy="381334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B971E06-9CBF-3D84-DF41-8E31FA78A2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289" y="1093565"/>
            <a:ext cx="2823965" cy="967878"/>
          </a:xfrm>
          <a:prstGeom prst="rect">
            <a:avLst/>
          </a:prstGeom>
        </p:spPr>
      </p:pic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2117C78C-0E1C-5518-FADC-6F139DDD31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35811" y="2075847"/>
            <a:ext cx="3439939" cy="3042002"/>
          </a:xfrm>
        </p:spPr>
      </p:pic>
    </p:spTree>
    <p:extLst>
      <p:ext uri="{BB962C8B-B14F-4D97-AF65-F5344CB8AC3E}">
        <p14:creationId xmlns:p14="http://schemas.microsoft.com/office/powerpoint/2010/main" val="26850982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0DD55B2-8078-CBD9-65CC-E62508E156EF}"/>
              </a:ext>
            </a:extLst>
          </p:cNvPr>
          <p:cNvSpPr txBox="1"/>
          <p:nvPr/>
        </p:nvSpPr>
        <p:spPr>
          <a:xfrm>
            <a:off x="2503050" y="125614"/>
            <a:ext cx="6695352" cy="7253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3600" kern="1200" dirty="0">
                <a:solidFill>
                  <a:srgbClr val="00206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rPr>
              <a:t>BLE APPS</a:t>
            </a:r>
          </a:p>
        </p:txBody>
      </p:sp>
      <p:pic>
        <p:nvPicPr>
          <p:cNvPr id="5" name="Picture 4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0715D831-D975-EDC3-2EFA-5CAFBB0CD9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2307" y="1001957"/>
            <a:ext cx="2497059" cy="3688989"/>
          </a:xfrm>
          <a:prstGeom prst="rect">
            <a:avLst/>
          </a:prstGeom>
        </p:spPr>
      </p:pic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0B587BE-FDAD-FF63-739E-0D7B2605C2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1028" y="1461372"/>
            <a:ext cx="2859272" cy="2042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1473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Problems</a:t>
            </a:r>
          </a:p>
          <a:p>
            <a:r>
              <a:rPr lang="en-US" dirty="0"/>
              <a:t>Solution of Problems</a:t>
            </a:r>
          </a:p>
          <a:p>
            <a:r>
              <a:rPr lang="en-US" dirty="0"/>
              <a:t>Choices For System Communication Used</a:t>
            </a:r>
          </a:p>
          <a:p>
            <a:r>
              <a:rPr lang="en-US" dirty="0"/>
              <a:t>Bluetooth Low Energy</a:t>
            </a:r>
          </a:p>
          <a:p>
            <a:r>
              <a:rPr lang="en-US" dirty="0"/>
              <a:t>Reasons of Choices</a:t>
            </a:r>
          </a:p>
          <a:p>
            <a:r>
              <a:rPr lang="en-US" dirty="0"/>
              <a:t>Diagrams (Use Case, Requirement)</a:t>
            </a:r>
          </a:p>
          <a:p>
            <a:r>
              <a:rPr lang="en-US" dirty="0"/>
              <a:t>Implementation and Hardware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33094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0DD55B2-8078-CBD9-65CC-E62508E156EF}"/>
              </a:ext>
            </a:extLst>
          </p:cNvPr>
          <p:cNvSpPr txBox="1"/>
          <p:nvPr/>
        </p:nvSpPr>
        <p:spPr>
          <a:xfrm>
            <a:off x="2503050" y="125614"/>
            <a:ext cx="6695352" cy="7253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3600" kern="1200" dirty="0">
                <a:solidFill>
                  <a:srgbClr val="00206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rPr>
              <a:t>Project Result Simulation</a:t>
            </a:r>
          </a:p>
        </p:txBody>
      </p:sp>
      <p:pic>
        <p:nvPicPr>
          <p:cNvPr id="3" name="Smart Light Project Video">
            <a:hlinkClick r:id="" action="ppaction://media"/>
            <a:extLst>
              <a:ext uri="{FF2B5EF4-FFF2-40B4-BE49-F238E27FC236}">
                <a16:creationId xmlns:a16="http://schemas.microsoft.com/office/drawing/2014/main" id="{625A2798-3BD3-E4EF-C57C-721E2DF2A26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51797" y="1190967"/>
            <a:ext cx="6246824" cy="342013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93460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13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983712FB-A583-8BCE-4645-DA436AB0B8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850" y="1127117"/>
            <a:ext cx="2938527" cy="1841152"/>
          </a:xfrm>
          <a:prstGeom prst="rect">
            <a:avLst/>
          </a:prstGeom>
        </p:spPr>
      </p:pic>
      <p:pic>
        <p:nvPicPr>
          <p:cNvPr id="4" name="Picture 3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9EDB0744-7DD3-515D-A11D-93D429241D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3969" y="1127117"/>
            <a:ext cx="2983126" cy="1841152"/>
          </a:xfrm>
          <a:prstGeom prst="rect">
            <a:avLst/>
          </a:prstGeom>
        </p:spPr>
      </p:pic>
      <p:pic>
        <p:nvPicPr>
          <p:cNvPr id="5" name="Picture 4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983938F7-C474-6D32-D3F0-49E9756737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9290" y="3190437"/>
            <a:ext cx="2950720" cy="1828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5836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E675F68-7F05-46B8-2654-074D117C21DC}"/>
              </a:ext>
            </a:extLst>
          </p:cNvPr>
          <p:cNvSpPr txBox="1"/>
          <p:nvPr/>
        </p:nvSpPr>
        <p:spPr>
          <a:xfrm>
            <a:off x="1980054" y="1993805"/>
            <a:ext cx="510139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800" dirty="0"/>
              <a:t>THANK YOU FOR YOUR ATTENTION</a:t>
            </a:r>
          </a:p>
          <a:p>
            <a:pPr algn="ctr"/>
            <a:endParaRPr lang="de-DE" sz="2800" dirty="0"/>
          </a:p>
          <a:p>
            <a:pPr algn="ctr"/>
            <a:r>
              <a:rPr lang="de-DE" sz="2800" dirty="0"/>
              <a:t>ANY QUESTIONS?</a:t>
            </a:r>
          </a:p>
        </p:txBody>
      </p:sp>
    </p:spTree>
    <p:extLst>
      <p:ext uri="{BB962C8B-B14F-4D97-AF65-F5344CB8AC3E}">
        <p14:creationId xmlns:p14="http://schemas.microsoft.com/office/powerpoint/2010/main" val="8983657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980536" y="697402"/>
            <a:ext cx="6695352" cy="725349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Problem Statement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80536" y="1867743"/>
            <a:ext cx="6717890" cy="2649256"/>
          </a:xfrm>
        </p:spPr>
        <p:txBody>
          <a:bodyPr>
            <a:normAutofit fontScale="92500"/>
          </a:bodyPr>
          <a:lstStyle/>
          <a:p>
            <a:r>
              <a:rPr lang="en-US" dirty="0"/>
              <a:t>Switches hard to access</a:t>
            </a:r>
          </a:p>
          <a:p>
            <a:r>
              <a:rPr lang="en-US" dirty="0"/>
              <a:t>Less convenient especially for the elderly  (physical declines/disabilities)</a:t>
            </a:r>
          </a:p>
          <a:p>
            <a:r>
              <a:rPr lang="en-US" dirty="0"/>
              <a:t>Careless or human mistakes and forgetfulness</a:t>
            </a:r>
          </a:p>
          <a:p>
            <a:r>
              <a:rPr lang="en-US" dirty="0"/>
              <a:t>Not energy and cost efficient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16338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FFAC83-F977-EA11-B2AF-4742846C1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2400" b="1" i="0" u="none" strike="noStrike" dirty="0">
                <a:solidFill>
                  <a:srgbClr val="FFFFFF"/>
                </a:solidFill>
                <a:effectLst/>
                <a:latin typeface="Arial Nova Light" panose="020B0304020202020204" pitchFamily="34" charset="0"/>
              </a:rPr>
              <a:t>GRAPH SHOWING RESIDENTIAL BUILDING </a:t>
            </a:r>
            <a:br>
              <a:rPr lang="en-US" sz="2400" b="1" i="0" u="none" strike="noStrike" dirty="0">
                <a:solidFill>
                  <a:srgbClr val="FFFFFF"/>
                </a:solidFill>
                <a:effectLst/>
                <a:latin typeface="Arial Nova Light" panose="020B0304020202020204" pitchFamily="34" charset="0"/>
              </a:rPr>
            </a:br>
            <a:r>
              <a:rPr lang="en-US" sz="2400" b="1" i="0" u="none" strike="noStrike" dirty="0">
                <a:solidFill>
                  <a:srgbClr val="FFFFFF"/>
                </a:solidFill>
                <a:effectLst/>
                <a:latin typeface="Arial Nova Light" panose="020B0304020202020204" pitchFamily="34" charset="0"/>
              </a:rPr>
              <a:t>STOCK IN GERMANY</a:t>
            </a:r>
            <a:endParaRPr lang="de-DE" sz="2400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ED5D701-705E-2052-CCE4-D83BCDFFD83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7489" y="1348623"/>
            <a:ext cx="5921446" cy="3505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2951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F993EF-B9F4-CB82-822D-1B1490D856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1431" y="1127531"/>
            <a:ext cx="3069771" cy="512739"/>
          </a:xfrm>
        </p:spPr>
        <p:txBody>
          <a:bodyPr anchor="ctr">
            <a:normAutofit fontScale="90000"/>
          </a:bodyPr>
          <a:lstStyle/>
          <a:p>
            <a:r>
              <a:rPr lang="de-DE" sz="2800" dirty="0"/>
              <a:t>Solution?</a:t>
            </a:r>
          </a:p>
        </p:txBody>
      </p:sp>
      <p:pic>
        <p:nvPicPr>
          <p:cNvPr id="4" name="Content Placeholder 8">
            <a:extLst>
              <a:ext uri="{FF2B5EF4-FFF2-40B4-BE49-F238E27FC236}">
                <a16:creationId xmlns:a16="http://schemas.microsoft.com/office/drawing/2014/main" id="{80E281D4-C84E-7159-9C4B-4FF5B555B7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40270"/>
            <a:ext cx="3879117" cy="3297251"/>
          </a:xfrm>
          <a:prstGeom prst="rect">
            <a:avLst/>
          </a:prstGeom>
          <a:noFill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ACEC77-A53A-A3D1-0C57-4030F162CE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42642" y="1783789"/>
            <a:ext cx="3544158" cy="3153732"/>
          </a:xfrm>
        </p:spPr>
        <p:txBody>
          <a:bodyPr>
            <a:normAutofit fontScale="92500" lnSpcReduction="20000"/>
          </a:bodyPr>
          <a:lstStyle/>
          <a:p>
            <a:r>
              <a:rPr lang="en-US" sz="2000" b="1" dirty="0"/>
              <a:t>Make life easier and more comfortable</a:t>
            </a:r>
          </a:p>
          <a:p>
            <a:endParaRPr lang="de-DE" sz="2000" b="1" dirty="0"/>
          </a:p>
          <a:p>
            <a:r>
              <a:rPr lang="en-US" sz="2000" b="1" dirty="0"/>
              <a:t>Systems in the house controllable with a single touch of a phone</a:t>
            </a:r>
          </a:p>
          <a:p>
            <a:endParaRPr lang="de-DE" sz="2000" b="1" dirty="0"/>
          </a:p>
          <a:p>
            <a:r>
              <a:rPr lang="de-DE" sz="2000" b="1" dirty="0"/>
              <a:t>Smart </a:t>
            </a:r>
            <a:r>
              <a:rPr lang="de-DE" sz="2000" b="1" dirty="0" err="1"/>
              <a:t>Lamp</a:t>
            </a:r>
            <a:endParaRPr lang="de-DE" sz="2000" b="1" dirty="0"/>
          </a:p>
          <a:p>
            <a:pPr marL="0" indent="0">
              <a:buNone/>
            </a:pPr>
            <a:endParaRPr lang="de-DE" sz="2000" dirty="0"/>
          </a:p>
          <a:p>
            <a:pPr marL="0" indent="0" algn="ctr">
              <a:buNone/>
            </a:pPr>
            <a:r>
              <a:rPr lang="de-DE" sz="2000" dirty="0">
                <a:solidFill>
                  <a:srgbClr val="FF0000"/>
                </a:solidFill>
              </a:rPr>
              <a:t>All </a:t>
            </a:r>
            <a:r>
              <a:rPr lang="de-DE" sz="2000" dirty="0" err="1">
                <a:solidFill>
                  <a:srgbClr val="FF0000"/>
                </a:solidFill>
              </a:rPr>
              <a:t>can</a:t>
            </a:r>
            <a:r>
              <a:rPr lang="de-DE" sz="2000" dirty="0">
                <a:solidFill>
                  <a:srgbClr val="FF0000"/>
                </a:solidFill>
              </a:rPr>
              <a:t> </a:t>
            </a:r>
            <a:r>
              <a:rPr lang="de-DE" sz="2000" dirty="0" err="1">
                <a:solidFill>
                  <a:srgbClr val="FF0000"/>
                </a:solidFill>
              </a:rPr>
              <a:t>be</a:t>
            </a:r>
            <a:r>
              <a:rPr lang="de-DE" sz="2000" dirty="0">
                <a:solidFill>
                  <a:srgbClr val="FF0000"/>
                </a:solidFill>
              </a:rPr>
              <a:t> </a:t>
            </a:r>
            <a:r>
              <a:rPr lang="de-DE" sz="2000" dirty="0" err="1">
                <a:solidFill>
                  <a:srgbClr val="FF0000"/>
                </a:solidFill>
              </a:rPr>
              <a:t>realised</a:t>
            </a:r>
            <a:r>
              <a:rPr lang="de-DE" sz="2000" dirty="0">
                <a:solidFill>
                  <a:srgbClr val="FF0000"/>
                </a:solidFill>
              </a:rPr>
              <a:t> </a:t>
            </a:r>
            <a:r>
              <a:rPr lang="de-DE" sz="2000" dirty="0" err="1">
                <a:solidFill>
                  <a:srgbClr val="FF0000"/>
                </a:solidFill>
              </a:rPr>
              <a:t>by</a:t>
            </a:r>
            <a:r>
              <a:rPr lang="de-DE" sz="2000" dirty="0">
                <a:solidFill>
                  <a:srgbClr val="FF0000"/>
                </a:solidFill>
              </a:rPr>
              <a:t> </a:t>
            </a:r>
            <a:r>
              <a:rPr lang="de-DE" sz="2000" dirty="0" err="1">
                <a:solidFill>
                  <a:srgbClr val="FF0000"/>
                </a:solidFill>
              </a:rPr>
              <a:t>having</a:t>
            </a:r>
            <a:r>
              <a:rPr lang="de-DE" sz="2000" dirty="0">
                <a:solidFill>
                  <a:srgbClr val="FF0000"/>
                </a:solidFill>
              </a:rPr>
              <a:t> a smart </a:t>
            </a:r>
            <a:r>
              <a:rPr lang="de-DE" sz="2000" dirty="0" err="1">
                <a:solidFill>
                  <a:srgbClr val="FF0000"/>
                </a:solidFill>
              </a:rPr>
              <a:t>home</a:t>
            </a:r>
            <a:r>
              <a:rPr lang="de-DE" sz="2000" dirty="0">
                <a:solidFill>
                  <a:srgbClr val="FF0000"/>
                </a:solidFill>
              </a:rPr>
              <a:t> </a:t>
            </a:r>
            <a:r>
              <a:rPr lang="de-DE" sz="2000" dirty="0" err="1">
                <a:solidFill>
                  <a:srgbClr val="FF0000"/>
                </a:solidFill>
              </a:rPr>
              <a:t>system</a:t>
            </a:r>
            <a:r>
              <a:rPr lang="de-DE" sz="2000" dirty="0">
                <a:solidFill>
                  <a:srgbClr val="FF0000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0504111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8128FC-8A61-8DF2-4ABA-403E67471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681" y="2076827"/>
            <a:ext cx="6627627" cy="1504239"/>
          </a:xfrm>
        </p:spPr>
        <p:txBody>
          <a:bodyPr>
            <a:normAutofit/>
          </a:bodyPr>
          <a:lstStyle/>
          <a:p>
            <a:pPr algn="ctr"/>
            <a:r>
              <a:rPr lang="de-DE" dirty="0"/>
              <a:t>Implementation </a:t>
            </a:r>
            <a:r>
              <a:rPr lang="de-DE" dirty="0" err="1"/>
              <a:t>of</a:t>
            </a:r>
            <a:r>
              <a:rPr lang="de-DE" dirty="0"/>
              <a:t> Smart Light</a:t>
            </a:r>
          </a:p>
        </p:txBody>
      </p:sp>
    </p:spTree>
    <p:extLst>
      <p:ext uri="{BB962C8B-B14F-4D97-AF65-F5344CB8AC3E}">
        <p14:creationId xmlns:p14="http://schemas.microsoft.com/office/powerpoint/2010/main" val="16856381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61433" y="1032050"/>
            <a:ext cx="8093365" cy="763525"/>
          </a:xfrm>
        </p:spPr>
        <p:txBody>
          <a:bodyPr>
            <a:normAutofit/>
          </a:bodyPr>
          <a:lstStyle/>
          <a:p>
            <a:pPr algn="ctr"/>
            <a:r>
              <a:rPr lang="en-US" sz="2800" dirty="0"/>
              <a:t>Choices For System Communication Used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A3826E-AE2F-A9C7-7A5F-22FA6D3434C0}"/>
              </a:ext>
            </a:extLst>
          </p:cNvPr>
          <p:cNvSpPr txBox="1"/>
          <p:nvPr/>
        </p:nvSpPr>
        <p:spPr>
          <a:xfrm>
            <a:off x="987724" y="2330689"/>
            <a:ext cx="726707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de-DE" dirty="0"/>
              <a:t>Classic Bluetooth</a:t>
            </a:r>
          </a:p>
          <a:p>
            <a:pPr marL="285750" indent="-285750">
              <a:buFontTx/>
              <a:buChar char="-"/>
            </a:pPr>
            <a:endParaRPr lang="de-DE" dirty="0"/>
          </a:p>
          <a:p>
            <a:pPr marL="285750" indent="-285750">
              <a:buFontTx/>
              <a:buChar char="-"/>
            </a:pPr>
            <a:r>
              <a:rPr lang="de-DE" dirty="0"/>
              <a:t>Wifi</a:t>
            </a:r>
          </a:p>
          <a:p>
            <a:pPr marL="285750" indent="-285750">
              <a:buFontTx/>
              <a:buChar char="-"/>
            </a:pPr>
            <a:endParaRPr lang="de-DE" dirty="0"/>
          </a:p>
          <a:p>
            <a:pPr marL="285750" indent="-285750">
              <a:buFontTx/>
              <a:buChar char="-"/>
            </a:pPr>
            <a:r>
              <a:rPr lang="de-DE" dirty="0" err="1"/>
              <a:t>Zigbee</a:t>
            </a:r>
            <a:endParaRPr lang="de-DE" dirty="0"/>
          </a:p>
          <a:p>
            <a:pPr marL="285750" indent="-285750">
              <a:buFontTx/>
              <a:buChar char="-"/>
            </a:pPr>
            <a:endParaRPr lang="de-DE" dirty="0"/>
          </a:p>
          <a:p>
            <a:pPr marL="285750" indent="-285750">
              <a:buFontTx/>
              <a:buChar char="-"/>
            </a:pPr>
            <a:r>
              <a:rPr lang="de-DE" b="1" dirty="0"/>
              <a:t>Bluetooth Low Energy (BLE)</a:t>
            </a:r>
          </a:p>
        </p:txBody>
      </p:sp>
    </p:spTree>
    <p:extLst>
      <p:ext uri="{BB962C8B-B14F-4D97-AF65-F5344CB8AC3E}">
        <p14:creationId xmlns:p14="http://schemas.microsoft.com/office/powerpoint/2010/main" val="41707837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6BED81-1DBF-AC7B-9A9E-5187E44D98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1375" y="2507655"/>
            <a:ext cx="5701250" cy="730559"/>
          </a:xfrm>
        </p:spPr>
        <p:txBody>
          <a:bodyPr/>
          <a:lstStyle/>
          <a:p>
            <a:r>
              <a:rPr lang="de-DE" dirty="0" err="1"/>
              <a:t>BlueTooth</a:t>
            </a:r>
            <a:r>
              <a:rPr lang="de-DE" dirty="0"/>
              <a:t> </a:t>
            </a:r>
            <a:r>
              <a:rPr lang="de-DE" dirty="0" err="1"/>
              <a:t>low</a:t>
            </a:r>
            <a:r>
              <a:rPr lang="de-DE" dirty="0"/>
              <a:t> </a:t>
            </a:r>
            <a:r>
              <a:rPr lang="de-DE" dirty="0" err="1"/>
              <a:t>energy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469386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D46FF3-4413-7666-BC04-A9563DE178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285" y="365024"/>
            <a:ext cx="8282079" cy="835931"/>
          </a:xfrm>
        </p:spPr>
        <p:txBody>
          <a:bodyPr/>
          <a:lstStyle/>
          <a:p>
            <a:r>
              <a:rPr lang="de-DE" dirty="0" err="1"/>
              <a:t>Backround</a:t>
            </a:r>
            <a:r>
              <a:rPr lang="de-DE" dirty="0"/>
              <a:t> 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E957C5-1511-3C99-A2C6-E47C028DBE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Developed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en-US" dirty="0"/>
              <a:t>Bluetooth Special Interest Group (Bluetooth SIG)</a:t>
            </a:r>
            <a:r>
              <a:rPr lang="de-DE" dirty="0"/>
              <a:t> in </a:t>
            </a:r>
            <a:r>
              <a:rPr lang="de-DE" dirty="0" err="1"/>
              <a:t>December</a:t>
            </a:r>
            <a:r>
              <a:rPr lang="de-DE" dirty="0"/>
              <a:t> 2009</a:t>
            </a:r>
          </a:p>
          <a:p>
            <a:r>
              <a:rPr lang="de-DE" dirty="0"/>
              <a:t>New </a:t>
            </a:r>
            <a:r>
              <a:rPr lang="de-DE" dirty="0" err="1"/>
              <a:t>technology</a:t>
            </a:r>
            <a:r>
              <a:rPr lang="de-DE" dirty="0"/>
              <a:t> </a:t>
            </a:r>
            <a:r>
              <a:rPr lang="de-DE" dirty="0" err="1"/>
              <a:t>complementing</a:t>
            </a:r>
            <a:r>
              <a:rPr lang="de-DE" dirty="0"/>
              <a:t> classic </a:t>
            </a:r>
            <a:r>
              <a:rPr lang="de-DE" dirty="0" err="1"/>
              <a:t>bluetooth</a:t>
            </a:r>
            <a:endParaRPr lang="de-DE" dirty="0"/>
          </a:p>
          <a:p>
            <a:r>
              <a:rPr lang="de-DE" dirty="0" err="1"/>
              <a:t>Considered</a:t>
            </a:r>
            <a:r>
              <a:rPr lang="de-DE" dirty="0"/>
              <a:t> a different </a:t>
            </a:r>
            <a:r>
              <a:rPr lang="de-DE" dirty="0" err="1"/>
              <a:t>technology</a:t>
            </a:r>
            <a:endParaRPr lang="de-DE" dirty="0"/>
          </a:p>
          <a:p>
            <a:pPr lvl="1"/>
            <a:r>
              <a:rPr lang="de-DE" dirty="0"/>
              <a:t>Different design </a:t>
            </a:r>
            <a:r>
              <a:rPr lang="de-DE" dirty="0" err="1"/>
              <a:t>goals</a:t>
            </a:r>
            <a:r>
              <a:rPr lang="de-DE" dirty="0"/>
              <a:t> and </a:t>
            </a:r>
            <a:r>
              <a:rPr lang="de-DE" dirty="0" err="1"/>
              <a:t>market</a:t>
            </a:r>
            <a:r>
              <a:rPr lang="de-DE" dirty="0"/>
              <a:t> </a:t>
            </a:r>
            <a:r>
              <a:rPr lang="de-DE" dirty="0" err="1"/>
              <a:t>segments</a:t>
            </a:r>
            <a:endParaRPr lang="de-DE" dirty="0"/>
          </a:p>
          <a:p>
            <a:r>
              <a:rPr lang="de-DE" dirty="0" err="1"/>
              <a:t>Typical</a:t>
            </a:r>
            <a:r>
              <a:rPr lang="de-DE" dirty="0"/>
              <a:t> </a:t>
            </a:r>
            <a:r>
              <a:rPr lang="de-DE" dirty="0" err="1"/>
              <a:t>applications</a:t>
            </a:r>
            <a:r>
              <a:rPr lang="de-DE" dirty="0"/>
              <a:t> </a:t>
            </a:r>
            <a:r>
              <a:rPr lang="de-DE" dirty="0" err="1"/>
              <a:t>includes</a:t>
            </a:r>
            <a:r>
              <a:rPr lang="de-DE" dirty="0"/>
              <a:t> smart </a:t>
            </a:r>
            <a:r>
              <a:rPr lang="de-DE" dirty="0" err="1"/>
              <a:t>health</a:t>
            </a:r>
            <a:r>
              <a:rPr lang="de-DE" dirty="0"/>
              <a:t> </a:t>
            </a:r>
            <a:r>
              <a:rPr lang="de-DE" dirty="0" err="1"/>
              <a:t>wearables</a:t>
            </a:r>
            <a:r>
              <a:rPr lang="de-DE" dirty="0"/>
              <a:t>, smart tags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proximity</a:t>
            </a:r>
            <a:r>
              <a:rPr lang="de-DE" dirty="0"/>
              <a:t> and </a:t>
            </a:r>
            <a:r>
              <a:rPr lang="de-DE" dirty="0" err="1"/>
              <a:t>more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790183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315</Words>
  <Application>Microsoft Office PowerPoint</Application>
  <PresentationFormat>On-screen Show (16:9)</PresentationFormat>
  <Paragraphs>82</Paragraphs>
  <Slides>22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Arial</vt:lpstr>
      <vt:lpstr>Arial Nova Light</vt:lpstr>
      <vt:lpstr>Calibri</vt:lpstr>
      <vt:lpstr>Office Theme</vt:lpstr>
      <vt:lpstr>Smart Home System  </vt:lpstr>
      <vt:lpstr>Contents</vt:lpstr>
      <vt:lpstr>Problem Statement</vt:lpstr>
      <vt:lpstr>GRAPH SHOWING RESIDENTIAL BUILDING  STOCK IN GERMANY</vt:lpstr>
      <vt:lpstr>Solution?</vt:lpstr>
      <vt:lpstr>Implementation of Smart Light</vt:lpstr>
      <vt:lpstr>Choices For System Communication Used</vt:lpstr>
      <vt:lpstr>BlueTooth low energy</vt:lpstr>
      <vt:lpstr>Backround Information</vt:lpstr>
      <vt:lpstr>Classic Bluetooth VS BLE</vt:lpstr>
      <vt:lpstr>BLE Architecture</vt:lpstr>
      <vt:lpstr>GAP</vt:lpstr>
      <vt:lpstr>Characteristics and Services</vt:lpstr>
      <vt:lpstr>PowerPoint Presentation</vt:lpstr>
      <vt:lpstr>PowerPoint Presentation</vt:lpstr>
      <vt:lpstr>Requirement Diagram</vt:lpstr>
      <vt:lpstr>PowerPoint Presentation</vt:lpstr>
      <vt:lpstr>Coding In BLE VS  Classic Bluetooth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2017-08-01T15:40:51Z</dcterms:created>
  <dcterms:modified xsi:type="dcterms:W3CDTF">2022-06-01T13:43:18Z</dcterms:modified>
</cp:coreProperties>
</file>